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5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F0E"/>
    <a:srgbClr val="0085C5"/>
    <a:srgbClr val="EF7F01"/>
    <a:srgbClr val="93418E"/>
    <a:srgbClr val="9A8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35"/>
    <p:restoredTop sz="94652"/>
  </p:normalViewPr>
  <p:slideViewPr>
    <p:cSldViewPr snapToGrid="0" snapToObjects="1" showGuides="1">
      <p:cViewPr varScale="1">
        <p:scale>
          <a:sx n="120" d="100"/>
          <a:sy n="120" d="100"/>
        </p:scale>
        <p:origin x="786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4D6E5-0BF8-E04B-AFEE-165E9D27F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4816" y="335903"/>
            <a:ext cx="5847184" cy="205904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6D3871-DF5C-C04E-9E66-E48E9F759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4816" y="4463049"/>
            <a:ext cx="5847184" cy="1254512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</a:t>
            </a:r>
          </a:p>
          <a:p>
            <a:r>
              <a:rPr lang="nl-NL" dirty="0"/>
              <a:t>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1B0245-C358-044C-8EEF-5EB65970E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5D2-43AD-F645-A0FC-3168F6FE0672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1B1312-E20C-E745-B967-B30850D9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CA1D-1C46-8D4E-A9F9-F7262E7C9381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2DC7BA8-6CD4-BA41-971D-A8280A44A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35902" y="335902"/>
            <a:ext cx="6008914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40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72DC7BA8-6CD4-BA41-971D-A8280A44A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453736" y="-2213265"/>
            <a:ext cx="11284527" cy="112845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F04D6E5-0BF8-E04B-AFEE-165E9D27F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71238"/>
            <a:ext cx="12192000" cy="215776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6D3871-DF5C-C04E-9E66-E48E9F759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57602"/>
            <a:ext cx="12192000" cy="1600198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1B0245-C358-044C-8EEF-5EB65970E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639" y="6356350"/>
            <a:ext cx="2743200" cy="365125"/>
          </a:xfrm>
        </p:spPr>
        <p:txBody>
          <a:bodyPr/>
          <a:lstStyle/>
          <a:p>
            <a:fld id="{FDF435D2-43AD-F645-A0FC-3168F6FE0672}" type="datetimeFigureOut">
              <a:rPr lang="nl-NL" smtClean="0"/>
              <a:t>13-1-2022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1B1312-E20C-E745-B967-B30850D9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CA1D-1C46-8D4E-A9F9-F7262E7C9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897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FA251632-6DA5-9F49-BB0D-63F990602F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 rot="5400000">
            <a:off x="2820978" y="154116"/>
            <a:ext cx="6550045" cy="655004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FA0AEC8-661A-E44A-88F8-8BBCBAC538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-2700000">
            <a:off x="-1855823" y="-1878249"/>
            <a:ext cx="3756498" cy="37564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BFCCD9-9019-D340-BF5C-C6EF1F052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638" y="365126"/>
            <a:ext cx="8619687" cy="724372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5CEBAF-8EA4-B24A-A32D-59008412A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363"/>
            <a:ext cx="10515600" cy="44196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9E4F33-8F4C-AB46-BE77-BA43671B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5D2-43AD-F645-A0FC-3168F6FE0672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37DC49-E89C-2A40-95ED-E9D25268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CA1D-1C46-8D4E-A9F9-F7262E7C9381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C5A010D-DC4C-4B46-BC13-4825213835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7543" y="136526"/>
            <a:ext cx="2126577" cy="60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18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AC9B086-343A-D442-B7C1-B31F3A59E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 rot="5400000">
            <a:off x="2820978" y="154116"/>
            <a:ext cx="6550045" cy="65500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C589A4A-D702-B841-9D53-3089CE13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453125" cy="724372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736254A-ED36-9040-9F76-AE878921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5D2-43AD-F645-A0FC-3168F6FE0672}" type="datetimeFigureOut">
              <a:rPr lang="nl-NL" smtClean="0"/>
              <a:t>13-1-2022</a:t>
            </a:fld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A9589A-51E7-6244-A0AC-EB9E4F92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CA1D-1C46-8D4E-A9F9-F7262E7C938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FF2C3E7-C430-1740-8158-838022B14B62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9A8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4A70A6B-07CB-FE42-865B-DE5343D8BD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7543" y="136526"/>
            <a:ext cx="2126577" cy="600013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4F998CFA-4A15-4B47-B3BA-440A9E4F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574"/>
            <a:ext cx="10515600" cy="4685389"/>
          </a:xfrm>
        </p:spPr>
        <p:txBody>
          <a:bodyPr/>
          <a:lstStyle>
            <a:lvl1pPr>
              <a:buClr>
                <a:srgbClr val="93418E"/>
              </a:buClr>
              <a:buSzPct val="125000"/>
              <a:defRPr/>
            </a:lvl1pPr>
            <a:lvl2pPr>
              <a:buClr>
                <a:srgbClr val="93418E"/>
              </a:buClr>
              <a:buSzPct val="125000"/>
              <a:defRPr/>
            </a:lvl2pPr>
            <a:lvl3pPr>
              <a:buClr>
                <a:srgbClr val="93418E"/>
              </a:buClr>
              <a:buSzPct val="125000"/>
              <a:defRPr/>
            </a:lvl3pPr>
            <a:lvl4pPr>
              <a:buClr>
                <a:srgbClr val="93418E"/>
              </a:buClr>
              <a:buSzPct val="125000"/>
              <a:defRPr/>
            </a:lvl4pPr>
            <a:lvl5pPr>
              <a:buClr>
                <a:srgbClr val="93418E"/>
              </a:buClr>
              <a:buSzPct val="125000"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29113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AA053CE-95F7-604C-AF12-4FF9B70FFD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 rot="5400000">
            <a:off x="2820978" y="154116"/>
            <a:ext cx="6550045" cy="65500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C589A4A-D702-B841-9D53-3089CE13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453125" cy="724372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736254A-ED36-9040-9F76-AE878921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5D2-43AD-F645-A0FC-3168F6FE0672}" type="datetimeFigureOut">
              <a:rPr lang="nl-NL" smtClean="0"/>
              <a:t>13-1-2022</a:t>
            </a:fld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A9589A-51E7-6244-A0AC-EB9E4F92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CA1D-1C46-8D4E-A9F9-F7262E7C938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FF2C3E7-C430-1740-8158-838022B14B62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934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12C544-6483-644C-82CB-4CABB39CC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7543" y="136526"/>
            <a:ext cx="2126577" cy="600013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E5B3A2F6-71BC-3F4A-BBF4-9A6139AF6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574"/>
            <a:ext cx="10515600" cy="4685389"/>
          </a:xfrm>
        </p:spPr>
        <p:txBody>
          <a:bodyPr/>
          <a:lstStyle>
            <a:lvl1pPr>
              <a:buClr>
                <a:srgbClr val="93418E"/>
              </a:buClr>
              <a:buSzPct val="125000"/>
              <a:defRPr/>
            </a:lvl1pPr>
            <a:lvl2pPr>
              <a:buClr>
                <a:srgbClr val="93418E"/>
              </a:buClr>
              <a:buSzPct val="125000"/>
              <a:defRPr/>
            </a:lvl2pPr>
            <a:lvl3pPr>
              <a:buClr>
                <a:srgbClr val="93418E"/>
              </a:buClr>
              <a:buSzPct val="125000"/>
              <a:defRPr/>
            </a:lvl3pPr>
            <a:lvl4pPr>
              <a:buClr>
                <a:srgbClr val="93418E"/>
              </a:buClr>
              <a:buSzPct val="125000"/>
              <a:defRPr/>
            </a:lvl4pPr>
            <a:lvl5pPr>
              <a:buClr>
                <a:srgbClr val="93418E"/>
              </a:buClr>
              <a:buSzPct val="125000"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70220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8A02B2B-8CCD-6A4F-842E-94669E431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 rot="5400000">
            <a:off x="2820978" y="154116"/>
            <a:ext cx="6550045" cy="6550045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7752099-6AA4-DD4A-9794-A45AF8EA3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5D2-43AD-F645-A0FC-3168F6FE0672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39EA39-4836-5442-B351-C9BDF77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CA1D-1C46-8D4E-A9F9-F7262E7C9381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9E3A0C-F765-6D40-894E-00A7E6E5C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7543" y="136526"/>
            <a:ext cx="2126577" cy="60001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880AEEEF-6D28-EE4C-8833-3315B5DE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453125" cy="724372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685FAEF-82BF-1047-9D5C-4BE159532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574"/>
            <a:ext cx="10515600" cy="4685389"/>
          </a:xfrm>
        </p:spPr>
        <p:txBody>
          <a:bodyPr/>
          <a:lstStyle>
            <a:lvl1pPr>
              <a:buClr>
                <a:srgbClr val="93418E"/>
              </a:buClr>
              <a:buSzPct val="125000"/>
              <a:defRPr/>
            </a:lvl1pPr>
            <a:lvl2pPr>
              <a:buClr>
                <a:srgbClr val="93418E"/>
              </a:buClr>
              <a:buSzPct val="125000"/>
              <a:defRPr/>
            </a:lvl2pPr>
            <a:lvl3pPr>
              <a:buClr>
                <a:srgbClr val="93418E"/>
              </a:buClr>
              <a:buSzPct val="125000"/>
              <a:defRPr/>
            </a:lvl3pPr>
            <a:lvl4pPr>
              <a:buClr>
                <a:srgbClr val="93418E"/>
              </a:buClr>
              <a:buSzPct val="125000"/>
              <a:defRPr/>
            </a:lvl4pPr>
            <a:lvl5pPr>
              <a:buClr>
                <a:srgbClr val="93418E"/>
              </a:buClr>
              <a:buSzPct val="125000"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59718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7C773E-3B67-B54B-B781-4A87B93C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15CCDF-2A61-334B-B495-8AE5431D8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1574"/>
            <a:ext cx="10515600" cy="4685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714E0E-11F9-0C4E-88CF-82E002756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435D2-43AD-F645-A0FC-3168F6FE0672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5F8843-994B-3E41-9854-22EC37408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5CA1D-1C46-8D4E-A9F9-F7262E7C9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9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0" r:id="rId3"/>
    <p:sldLayoutId id="2147483661" r:id="rId4"/>
    <p:sldLayoutId id="2147483662" r:id="rId5"/>
    <p:sldLayoutId id="2147483663" r:id="rId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3418E"/>
        </a:buClr>
        <a:buSzPct val="12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3418E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3418E"/>
        </a:buClr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3418E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3418E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IVOD-PPT-Huisstijl-BASIS-AC-NN.pptx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4FFC7-4BF8-4B4A-A3C2-CF250E1CD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71238"/>
            <a:ext cx="12192000" cy="2473448"/>
          </a:xfrm>
        </p:spPr>
        <p:txBody>
          <a:bodyPr/>
          <a:lstStyle/>
          <a:p>
            <a:r>
              <a:rPr lang="nl-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Dienstverlening en Producten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936A86F-CE66-E646-86DB-F3D3CF2108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400" b="1" dirty="0"/>
              <a:t>Schoon en </a:t>
            </a:r>
            <a:r>
              <a:rPr lang="nl-NL" sz="2400" b="1" dirty="0" err="1"/>
              <a:t>Hygienisch</a:t>
            </a:r>
            <a:r>
              <a:rPr lang="nl-NL" sz="2400" b="1" dirty="0"/>
              <a:t> werken &amp;</a:t>
            </a:r>
          </a:p>
          <a:p>
            <a:r>
              <a:rPr lang="nl-NL" sz="2400" b="1" dirty="0"/>
              <a:t>Voedselbereiding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2735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252DC-A2B1-4439-8462-FCD2A87B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Bedrijfshygiëne</a:t>
            </a:r>
            <a:br>
              <a:rPr lang="nl-NL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0738D9-3673-4D96-BE8E-702BEAB4F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966" y="850605"/>
            <a:ext cx="9992833" cy="5326358"/>
          </a:xfrm>
        </p:spPr>
        <p:txBody>
          <a:bodyPr/>
          <a:lstStyle/>
          <a:p>
            <a:r>
              <a:rPr lang="nl-NL" b="1" dirty="0">
                <a:solidFill>
                  <a:srgbClr val="1F497D"/>
                </a:solidFill>
              </a:rPr>
              <a:t>Het schoonhouden van verschillende ruimten in het bedrijf. Het verwijderen van voedingsbodems voor bacteriën en voorkomen dat voedsel wordt besmet.</a:t>
            </a:r>
          </a:p>
          <a:p>
            <a:pPr>
              <a:buFontTx/>
              <a:buChar char="-"/>
            </a:pPr>
            <a:r>
              <a:rPr lang="nl-NL" u="sng" dirty="0">
                <a:solidFill>
                  <a:srgbClr val="1F497D"/>
                </a:solidFill>
              </a:rPr>
              <a:t>Handmatig schoonmaken</a:t>
            </a:r>
          </a:p>
          <a:p>
            <a:pPr marL="0" indent="0">
              <a:buNone/>
            </a:pPr>
            <a:r>
              <a:rPr lang="nl-NL" dirty="0">
                <a:solidFill>
                  <a:srgbClr val="1F497D"/>
                </a:solidFill>
              </a:rPr>
              <a:t>Met doekje, spons en emmer met sop</a:t>
            </a:r>
          </a:p>
          <a:p>
            <a:pPr>
              <a:buFontTx/>
              <a:buChar char="-"/>
            </a:pPr>
            <a:r>
              <a:rPr lang="nl-NL" u="sng" dirty="0">
                <a:solidFill>
                  <a:srgbClr val="1F497D"/>
                </a:solidFill>
              </a:rPr>
              <a:t>Machinaal schoonmaken</a:t>
            </a:r>
          </a:p>
          <a:p>
            <a:pPr marL="0" indent="0">
              <a:buNone/>
            </a:pPr>
            <a:r>
              <a:rPr lang="nl-NL" dirty="0">
                <a:solidFill>
                  <a:srgbClr val="1F497D"/>
                </a:solidFill>
              </a:rPr>
              <a:t>Met vaatwasser of hogedrukspuit</a:t>
            </a:r>
          </a:p>
          <a:p>
            <a:pPr>
              <a:buFontTx/>
              <a:buChar char="-"/>
            </a:pPr>
            <a:r>
              <a:rPr lang="nl-NL" u="sng" dirty="0">
                <a:solidFill>
                  <a:srgbClr val="1F497D"/>
                </a:solidFill>
              </a:rPr>
              <a:t>Desinfecteren</a:t>
            </a:r>
          </a:p>
          <a:p>
            <a:pPr marL="0" indent="0">
              <a:buNone/>
            </a:pPr>
            <a:r>
              <a:rPr lang="nl-NL" dirty="0">
                <a:solidFill>
                  <a:srgbClr val="1F497D"/>
                </a:solidFill>
              </a:rPr>
              <a:t>Verwijderen van (onzichtbare) dode bacteriën. </a:t>
            </a:r>
          </a:p>
          <a:p>
            <a:pPr marL="0" indent="0">
              <a:buNone/>
            </a:pPr>
            <a:endParaRPr lang="nl-NL" b="1" dirty="0">
              <a:solidFill>
                <a:srgbClr val="1F497D"/>
              </a:solidFill>
            </a:endParaRPr>
          </a:p>
          <a:p>
            <a:endParaRPr lang="nl-NL" dirty="0"/>
          </a:p>
        </p:txBody>
      </p:sp>
      <p:pic>
        <p:nvPicPr>
          <p:cNvPr id="4" name="Picture 2" descr="Afbeeldingsresultaten voor schuimen haccp">
            <a:extLst>
              <a:ext uri="{FF2B5EF4-FFF2-40B4-BE49-F238E27FC236}">
                <a16:creationId xmlns:a16="http://schemas.microsoft.com/office/drawing/2014/main" id="{AEE95004-63BA-4D21-AE60-E3948E1C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57" y="3429000"/>
            <a:ext cx="2771042" cy="238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1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7A525-4C80-44D9-810B-27D4019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Voedselbereiding!</a:t>
            </a:r>
            <a:endParaRPr lang="nl-NL" dirty="0"/>
          </a:p>
        </p:txBody>
      </p:sp>
      <p:pic>
        <p:nvPicPr>
          <p:cNvPr id="4" name="Tijdelijke aanduiding voor inhoud 6">
            <a:extLst>
              <a:ext uri="{FF2B5EF4-FFF2-40B4-BE49-F238E27FC236}">
                <a16:creationId xmlns:a16="http://schemas.microsoft.com/office/drawing/2014/main" id="{BD44F994-1378-4B3C-9FB7-9D73D53FC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146696" y="884161"/>
            <a:ext cx="5869173" cy="4401879"/>
          </a:xfrm>
        </p:spPr>
      </p:pic>
    </p:spTree>
    <p:extLst>
      <p:ext uri="{BB962C8B-B14F-4D97-AF65-F5344CB8AC3E}">
        <p14:creationId xmlns:p14="http://schemas.microsoft.com/office/powerpoint/2010/main" val="2462551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D7142-96EF-4DAC-868D-B3E6C902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Mise en </a:t>
            </a:r>
            <a:r>
              <a:rPr lang="nl-NL" dirty="0" err="1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Place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283B6B-EA93-4E87-BF98-F756C0F4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9498"/>
            <a:ext cx="10515600" cy="50874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1F497D"/>
                </a:solidFill>
              </a:rPr>
              <a:t>Voordat je kunt beginnen bij het maken van een gerecht moet je goed voorbereiden. Dit voorbereiden voordat je echt daadwerkelijk het gerecht gaat maken noemen we: Mise en </a:t>
            </a:r>
            <a:r>
              <a:rPr lang="nl-NL" b="1" dirty="0" err="1">
                <a:solidFill>
                  <a:srgbClr val="1F497D"/>
                </a:solidFill>
              </a:rPr>
              <a:t>Place</a:t>
            </a:r>
            <a:r>
              <a:rPr lang="nl-NL" b="1" dirty="0">
                <a:solidFill>
                  <a:srgbClr val="1F497D"/>
                </a:solidFill>
              </a:rPr>
              <a:t>.</a:t>
            </a:r>
          </a:p>
          <a:p>
            <a:pPr marL="0" indent="0">
              <a:buNone/>
            </a:pPr>
            <a:endParaRPr lang="nl-NL" b="1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1F497D"/>
                </a:solidFill>
              </a:rPr>
              <a:t>- Voorkomt stress</a:t>
            </a:r>
          </a:p>
          <a:p>
            <a:pPr>
              <a:buFontTx/>
              <a:buChar char="-"/>
            </a:pPr>
            <a:r>
              <a:rPr lang="nl-NL" b="1" dirty="0">
                <a:solidFill>
                  <a:srgbClr val="1F497D"/>
                </a:solidFill>
              </a:rPr>
              <a:t>Je kunt meer in een korte tijd doen</a:t>
            </a:r>
          </a:p>
          <a:p>
            <a:pPr>
              <a:buFontTx/>
              <a:buChar char="-"/>
            </a:pPr>
            <a:endParaRPr lang="nl-NL" b="1" dirty="0">
              <a:solidFill>
                <a:srgbClr val="1F497D"/>
              </a:solidFill>
            </a:endParaRPr>
          </a:p>
          <a:p>
            <a:pPr>
              <a:buAutoNum type="arabicPeriod"/>
            </a:pPr>
            <a:r>
              <a:rPr lang="nl-NL" dirty="0">
                <a:solidFill>
                  <a:srgbClr val="1F497D"/>
                </a:solidFill>
              </a:rPr>
              <a:t>Klaarzetten van gesneden groenten/kruiden/</a:t>
            </a:r>
            <a:r>
              <a:rPr lang="nl-NL" dirty="0" err="1">
                <a:solidFill>
                  <a:srgbClr val="1F497D"/>
                </a:solidFill>
              </a:rPr>
              <a:t>etc</a:t>
            </a:r>
            <a:endParaRPr lang="nl-NL" dirty="0">
              <a:solidFill>
                <a:srgbClr val="1F497D"/>
              </a:solidFill>
            </a:endParaRPr>
          </a:p>
          <a:p>
            <a:pPr>
              <a:buAutoNum type="arabicPeriod"/>
            </a:pPr>
            <a:r>
              <a:rPr lang="nl-NL" dirty="0">
                <a:solidFill>
                  <a:srgbClr val="1F497D"/>
                </a:solidFill>
              </a:rPr>
              <a:t>Klaarzetten van bakjes, schalen, borden, pannen</a:t>
            </a:r>
          </a:p>
          <a:p>
            <a:pPr>
              <a:buAutoNum type="arabicPeriod"/>
            </a:pPr>
            <a:r>
              <a:rPr lang="nl-NL" dirty="0">
                <a:solidFill>
                  <a:srgbClr val="1F497D"/>
                </a:solidFill>
              </a:rPr>
              <a:t>Opstellen van tafels en stoelen</a:t>
            </a:r>
          </a:p>
          <a:p>
            <a:pPr>
              <a:buAutoNum type="arabicPeriod"/>
            </a:pPr>
            <a:r>
              <a:rPr lang="nl-NL" dirty="0">
                <a:solidFill>
                  <a:srgbClr val="1F497D"/>
                </a:solidFill>
              </a:rPr>
              <a:t>Afvoeren van afval</a:t>
            </a:r>
            <a:endParaRPr lang="nl-NL" sz="3200" dirty="0">
              <a:solidFill>
                <a:srgbClr val="1F497D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1157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0EB0A-278F-479E-A819-C92055F0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Voeding bewaren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933019-592A-4D97-BB96-5629FF5C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848"/>
            <a:ext cx="10515600" cy="49861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1F497D"/>
                </a:solidFill>
              </a:rPr>
              <a:t>Wat kun je doen om te voorkomen dat mensen ziek worden van jouw voedsel?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Kopen; let in de winkel al op de houdbaarheidsdatum en zet gekoelde, rauwe of bevroren pas als laatste in je winkelwagen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Wassen; Door je handen vaak genoeg te wassen voorkom je verspreiding van bacteriën 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Wassen (2); door producten zoals groenten en kruiden te wassen je bacteriën op de producten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Scheiden; Door rauwe en bereide producten van elkaar te scheiden voorkom je kruisbesmetting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Verhitten; goed verhitten dood bacteriën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Koelen; door goed koelen vermeerderen bacteriën zich minder snel. </a:t>
            </a:r>
            <a:endParaRPr lang="nl-NL" sz="3200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7135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ECF691-9671-4A04-99E1-6230D451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Voeding bewaren (2)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2345FE-B778-45DE-B41D-D4F8F9A3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9498"/>
            <a:ext cx="10515600" cy="5087465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1F497D"/>
                </a:solidFill>
              </a:rPr>
              <a:t>Conserveren; het bewerken van voedingsmiddelen om ze langer houdbaar te maken.</a:t>
            </a:r>
          </a:p>
          <a:p>
            <a:pPr>
              <a:buAutoNum type="arabicPeriod"/>
            </a:pPr>
            <a:r>
              <a:rPr lang="nl-NL" dirty="0">
                <a:solidFill>
                  <a:srgbClr val="1F497D"/>
                </a:solidFill>
              </a:rPr>
              <a:t>Toevoegen van E-nummers</a:t>
            </a:r>
          </a:p>
          <a:p>
            <a:pPr>
              <a:buAutoNum type="arabicPeriod"/>
            </a:pPr>
            <a:r>
              <a:rPr lang="nl-NL" dirty="0">
                <a:solidFill>
                  <a:srgbClr val="1F497D"/>
                </a:solidFill>
              </a:rPr>
              <a:t>Drogen &gt; bacteriën hebben vocht nodig om te kunnen leven</a:t>
            </a:r>
          </a:p>
          <a:p>
            <a:pPr>
              <a:buAutoNum type="arabicPeriod"/>
            </a:pPr>
            <a:r>
              <a:rPr lang="nl-NL" dirty="0">
                <a:solidFill>
                  <a:srgbClr val="1F497D"/>
                </a:solidFill>
              </a:rPr>
              <a:t>Pasteuriseren &gt; Verhitten tot max 90 graden C</a:t>
            </a:r>
          </a:p>
          <a:p>
            <a:pPr>
              <a:buAutoNum type="arabicPeriod"/>
            </a:pPr>
            <a:r>
              <a:rPr lang="nl-NL" dirty="0">
                <a:solidFill>
                  <a:srgbClr val="1F497D"/>
                </a:solidFill>
              </a:rPr>
              <a:t>Steriliseren &gt; verhitten tot minimaal 100 graden C</a:t>
            </a:r>
          </a:p>
          <a:p>
            <a:pPr>
              <a:buAutoNum type="arabicPeriod"/>
            </a:pPr>
            <a:r>
              <a:rPr lang="nl-NL" dirty="0">
                <a:solidFill>
                  <a:srgbClr val="1F497D"/>
                </a:solidFill>
              </a:rPr>
              <a:t>Vacuüm verpakken &gt; lucht uit het product en verpakking halen</a:t>
            </a:r>
          </a:p>
          <a:p>
            <a:pPr>
              <a:buAutoNum type="arabicPeriod"/>
            </a:pPr>
            <a:r>
              <a:rPr lang="nl-NL" dirty="0">
                <a:solidFill>
                  <a:srgbClr val="1F497D"/>
                </a:solidFill>
              </a:rPr>
              <a:t>Diepvriezen &gt; bacteriën komen tot stilstand</a:t>
            </a:r>
          </a:p>
          <a:p>
            <a:pPr>
              <a:buAutoNum type="arabicPeriod"/>
            </a:pPr>
            <a:r>
              <a:rPr lang="nl-NL" dirty="0">
                <a:solidFill>
                  <a:srgbClr val="1F497D"/>
                </a:solidFill>
              </a:rPr>
              <a:t>In plastic verpakken &gt; houdbaarheidsgas toevoegen</a:t>
            </a:r>
            <a:endParaRPr lang="nl-NL" sz="3200" dirty="0">
              <a:solidFill>
                <a:srgbClr val="1F497D"/>
              </a:solidFill>
            </a:endParaRPr>
          </a:p>
          <a:p>
            <a:endParaRPr lang="nl-NL" dirty="0"/>
          </a:p>
        </p:txBody>
      </p:sp>
      <p:pic>
        <p:nvPicPr>
          <p:cNvPr id="4" name="Picture 4" descr="Afbeeldingsresultaat voor vacuum verpakken">
            <a:extLst>
              <a:ext uri="{FF2B5EF4-FFF2-40B4-BE49-F238E27FC236}">
                <a16:creationId xmlns:a16="http://schemas.microsoft.com/office/drawing/2014/main" id="{CC317D4B-160B-4464-BF64-DCEBBB524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464" y="4661338"/>
            <a:ext cx="2669512" cy="200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90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6CFF6-186E-4CEE-B730-C8F566BB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Voeding bewaren (3)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1FA729-5157-47B7-BBF6-A277CA46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274"/>
            <a:ext cx="10515600" cy="49116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1F497D"/>
                </a:solidFill>
              </a:rPr>
              <a:t>Tips voor langer bewaren: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Stel de koelkast in op 4 graden C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Haal niet alle producten uit de koelkast, maar beetjes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Eten met de kortste houdbaarheid vooraan in de koelkast zetten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Vis en vlees onder in de koelkast zetten, daar is het </a:t>
            </a:r>
            <a:r>
              <a:rPr lang="nl-NL" dirty="0" err="1">
                <a:solidFill>
                  <a:srgbClr val="1F497D"/>
                </a:solidFill>
              </a:rPr>
              <a:t>het</a:t>
            </a:r>
            <a:r>
              <a:rPr lang="nl-NL" dirty="0">
                <a:solidFill>
                  <a:srgbClr val="1F497D"/>
                </a:solidFill>
              </a:rPr>
              <a:t> koudst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Groenten en fruit in de groente la, daar is het iets minder koud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Eieren bewaren in de koelkast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Stel de vriezer in op -18 graden C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Houdbaarheidsdatum op de verpakking geldt altijd alleen voor ongeopende verpakkingen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Zet geen warme producten in de vriezer of koeling   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Maak de koelkast minimaal 1x per maand schoon.</a:t>
            </a:r>
            <a:endParaRPr lang="nl-NL" sz="3200" dirty="0">
              <a:solidFill>
                <a:srgbClr val="1F497D"/>
              </a:solidFill>
            </a:endParaRPr>
          </a:p>
          <a:p>
            <a:endParaRPr lang="nl-NL" dirty="0"/>
          </a:p>
        </p:txBody>
      </p:sp>
      <p:pic>
        <p:nvPicPr>
          <p:cNvPr id="4" name="Picture 4" descr="Afbeeldingsresultaat voor voeding in de koelkast">
            <a:extLst>
              <a:ext uri="{FF2B5EF4-FFF2-40B4-BE49-F238E27FC236}">
                <a16:creationId xmlns:a16="http://schemas.microsoft.com/office/drawing/2014/main" id="{D9BCB550-214B-48D9-A1AA-D57E6AE2C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450" y="4830665"/>
            <a:ext cx="2737750" cy="181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66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D13BF-C103-4E55-A024-EBFE7AC5D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Bereidingstechnieken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7EE7F2-668B-4694-AD90-14F94BD4E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9498"/>
            <a:ext cx="10515600" cy="5087465"/>
          </a:xfrm>
        </p:spPr>
        <p:txBody>
          <a:bodyPr>
            <a:normAutofit fontScale="92500" lnSpcReduction="10000"/>
          </a:bodyPr>
          <a:lstStyle/>
          <a:p>
            <a:pPr>
              <a:buAutoNum type="arabicPeriod"/>
            </a:pPr>
            <a:r>
              <a:rPr lang="nl-NL" b="1" dirty="0">
                <a:solidFill>
                  <a:srgbClr val="1F497D"/>
                </a:solidFill>
              </a:rPr>
              <a:t>Binden met een roux</a:t>
            </a:r>
          </a:p>
          <a:p>
            <a:pPr>
              <a:buAutoNum type="arabicPeriod"/>
            </a:pPr>
            <a:r>
              <a:rPr lang="nl-NL" b="1" dirty="0">
                <a:solidFill>
                  <a:srgbClr val="1F497D"/>
                </a:solidFill>
              </a:rPr>
              <a:t>Binden met een bindmiddel</a:t>
            </a:r>
          </a:p>
          <a:p>
            <a:pPr>
              <a:buAutoNum type="arabicPeriod"/>
            </a:pPr>
            <a:r>
              <a:rPr lang="nl-NL" b="1" dirty="0">
                <a:solidFill>
                  <a:srgbClr val="1F497D"/>
                </a:solidFill>
              </a:rPr>
              <a:t>Bakken in een pan</a:t>
            </a:r>
          </a:p>
          <a:p>
            <a:pPr>
              <a:buAutoNum type="arabicPeriod"/>
            </a:pPr>
            <a:r>
              <a:rPr lang="nl-NL" b="1" dirty="0">
                <a:solidFill>
                  <a:srgbClr val="1F497D"/>
                </a:solidFill>
              </a:rPr>
              <a:t>Bakken in de oven</a:t>
            </a:r>
          </a:p>
          <a:p>
            <a:pPr>
              <a:buAutoNum type="arabicPeriod"/>
            </a:pPr>
            <a:r>
              <a:rPr lang="nl-NL" b="1" dirty="0">
                <a:solidFill>
                  <a:srgbClr val="1F497D"/>
                </a:solidFill>
              </a:rPr>
              <a:t>Koken</a:t>
            </a:r>
          </a:p>
          <a:p>
            <a:pPr>
              <a:buAutoNum type="arabicPeriod"/>
            </a:pPr>
            <a:r>
              <a:rPr lang="nl-NL" b="1" dirty="0">
                <a:solidFill>
                  <a:srgbClr val="1F497D"/>
                </a:solidFill>
              </a:rPr>
              <a:t>Frituren</a:t>
            </a:r>
          </a:p>
          <a:p>
            <a:pPr>
              <a:buAutoNum type="arabicPeriod"/>
            </a:pPr>
            <a:r>
              <a:rPr lang="nl-NL" b="1" dirty="0">
                <a:solidFill>
                  <a:srgbClr val="1F497D"/>
                </a:solidFill>
              </a:rPr>
              <a:t>Roerbakken</a:t>
            </a:r>
          </a:p>
          <a:p>
            <a:pPr>
              <a:buAutoNum type="arabicPeriod"/>
            </a:pPr>
            <a:r>
              <a:rPr lang="nl-NL" b="1" dirty="0">
                <a:solidFill>
                  <a:srgbClr val="1F497D"/>
                </a:solidFill>
              </a:rPr>
              <a:t>Fruiten</a:t>
            </a:r>
          </a:p>
          <a:p>
            <a:pPr>
              <a:buAutoNum type="arabicPeriod"/>
            </a:pPr>
            <a:r>
              <a:rPr lang="nl-NL" b="1" dirty="0">
                <a:solidFill>
                  <a:srgbClr val="1F497D"/>
                </a:solidFill>
              </a:rPr>
              <a:t>Stomen</a:t>
            </a:r>
          </a:p>
          <a:p>
            <a:pPr>
              <a:buAutoNum type="arabicPeriod"/>
            </a:pPr>
            <a:r>
              <a:rPr lang="nl-NL" b="1" dirty="0">
                <a:solidFill>
                  <a:srgbClr val="1F497D"/>
                </a:solidFill>
              </a:rPr>
              <a:t>au bain-marie</a:t>
            </a:r>
          </a:p>
          <a:p>
            <a:pPr>
              <a:buAutoNum type="arabicPeriod"/>
            </a:pPr>
            <a:r>
              <a:rPr lang="nl-NL" b="1" dirty="0">
                <a:solidFill>
                  <a:srgbClr val="1F497D"/>
                </a:solidFill>
              </a:rPr>
              <a:t>Pocheren</a:t>
            </a:r>
            <a:endParaRPr lang="nl-NL" sz="3200" dirty="0">
              <a:solidFill>
                <a:srgbClr val="1F497D"/>
              </a:solidFill>
            </a:endParaRPr>
          </a:p>
          <a:p>
            <a:endParaRPr lang="nl-NL" dirty="0"/>
          </a:p>
        </p:txBody>
      </p:sp>
      <p:pic>
        <p:nvPicPr>
          <p:cNvPr id="4" name="Picture 8" descr="Afbeeldingsresultaat voor stomen">
            <a:extLst>
              <a:ext uri="{FF2B5EF4-FFF2-40B4-BE49-F238E27FC236}">
                <a16:creationId xmlns:a16="http://schemas.microsoft.com/office/drawing/2014/main" id="{0BFA818B-1E7B-4938-8B1D-F1E992F77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62" y="4156523"/>
            <a:ext cx="21907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roerbakken">
            <a:extLst>
              <a:ext uri="{FF2B5EF4-FFF2-40B4-BE49-F238E27FC236}">
                <a16:creationId xmlns:a16="http://schemas.microsoft.com/office/drawing/2014/main" id="{F219DC51-1564-47F7-89CB-94EC80307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71318"/>
            <a:ext cx="2915171" cy="163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Afbeeldingsresultaat voor frituren">
            <a:extLst>
              <a:ext uri="{FF2B5EF4-FFF2-40B4-BE49-F238E27FC236}">
                <a16:creationId xmlns:a16="http://schemas.microsoft.com/office/drawing/2014/main" id="{70E95490-78AB-4C35-8669-8C015EF93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194" y="2259244"/>
            <a:ext cx="2314670" cy="154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Afbeeldingsresultaat voor au bain marie koken">
            <a:extLst>
              <a:ext uri="{FF2B5EF4-FFF2-40B4-BE49-F238E27FC236}">
                <a16:creationId xmlns:a16="http://schemas.microsoft.com/office/drawing/2014/main" id="{3A50FF7C-285D-4B14-84D5-2FFB2DF3D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021" y="4423077"/>
            <a:ext cx="2515833" cy="168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Afbeeldingsresultaat voor roux maken">
            <a:extLst>
              <a:ext uri="{FF2B5EF4-FFF2-40B4-BE49-F238E27FC236}">
                <a16:creationId xmlns:a16="http://schemas.microsoft.com/office/drawing/2014/main" id="{2C1AF81B-57C1-4493-823D-CC2CFBFE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219" y="396471"/>
            <a:ext cx="3606748" cy="240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ijl: rechts 23">
            <a:extLst>
              <a:ext uri="{FF2B5EF4-FFF2-40B4-BE49-F238E27FC236}">
                <a16:creationId xmlns:a16="http://schemas.microsoft.com/office/drawing/2014/main" id="{6AF1F4E8-790F-4772-AF38-C317B097F517}"/>
              </a:ext>
            </a:extLst>
          </p:cNvPr>
          <p:cNvSpPr/>
          <p:nvPr/>
        </p:nvSpPr>
        <p:spPr>
          <a:xfrm>
            <a:off x="4210493" y="1286540"/>
            <a:ext cx="1020726" cy="159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: rechts 24">
            <a:extLst>
              <a:ext uri="{FF2B5EF4-FFF2-40B4-BE49-F238E27FC236}">
                <a16:creationId xmlns:a16="http://schemas.microsoft.com/office/drawing/2014/main" id="{8DFBCEF0-DF50-48B3-BC3F-6D66A0AC96AC}"/>
              </a:ext>
            </a:extLst>
          </p:cNvPr>
          <p:cNvSpPr/>
          <p:nvPr/>
        </p:nvSpPr>
        <p:spPr>
          <a:xfrm>
            <a:off x="2562447" y="3428999"/>
            <a:ext cx="6744747" cy="171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Pijl: rechts 25">
            <a:extLst>
              <a:ext uri="{FF2B5EF4-FFF2-40B4-BE49-F238E27FC236}">
                <a16:creationId xmlns:a16="http://schemas.microsoft.com/office/drawing/2014/main" id="{E1C2A57D-A128-429F-AD5B-76CF47DB1B9C}"/>
              </a:ext>
            </a:extLst>
          </p:cNvPr>
          <p:cNvSpPr/>
          <p:nvPr/>
        </p:nvSpPr>
        <p:spPr>
          <a:xfrm>
            <a:off x="2955851" y="3944679"/>
            <a:ext cx="3140149" cy="146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ijl: rechts 26">
            <a:extLst>
              <a:ext uri="{FF2B5EF4-FFF2-40B4-BE49-F238E27FC236}">
                <a16:creationId xmlns:a16="http://schemas.microsoft.com/office/drawing/2014/main" id="{4F93BD7C-8E75-4465-BC36-6268A7CEE831}"/>
              </a:ext>
            </a:extLst>
          </p:cNvPr>
          <p:cNvSpPr/>
          <p:nvPr/>
        </p:nvSpPr>
        <p:spPr>
          <a:xfrm>
            <a:off x="2381693" y="4816549"/>
            <a:ext cx="1116419" cy="146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Pijl: rechts 27">
            <a:extLst>
              <a:ext uri="{FF2B5EF4-FFF2-40B4-BE49-F238E27FC236}">
                <a16:creationId xmlns:a16="http://schemas.microsoft.com/office/drawing/2014/main" id="{A7737D92-44A4-44BD-BDD9-922B3521E30C}"/>
              </a:ext>
            </a:extLst>
          </p:cNvPr>
          <p:cNvSpPr/>
          <p:nvPr/>
        </p:nvSpPr>
        <p:spPr>
          <a:xfrm>
            <a:off x="3498112" y="5265681"/>
            <a:ext cx="5635878" cy="305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1874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7F0BD-D396-4158-89E4-CEF0FE01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Snij-technieken (reeds behandeld in periode 1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3FC3BD-F17F-4764-8655-DEA6E73CA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9498"/>
            <a:ext cx="10515600" cy="5087465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1F497D"/>
                </a:solidFill>
              </a:rPr>
              <a:t>Er zijn verschillende manieren om </a:t>
            </a:r>
            <a:r>
              <a:rPr lang="nl-NL" b="1" dirty="0" err="1">
                <a:solidFill>
                  <a:srgbClr val="1F497D"/>
                </a:solidFill>
              </a:rPr>
              <a:t>voedingsmiddellen</a:t>
            </a:r>
            <a:r>
              <a:rPr lang="nl-NL" b="1" dirty="0">
                <a:solidFill>
                  <a:srgbClr val="1F497D"/>
                </a:solidFill>
              </a:rPr>
              <a:t> te snijden. Ze hebben allemaal een aparte naam:</a:t>
            </a:r>
          </a:p>
          <a:p>
            <a:pPr>
              <a:buAutoNum type="arabicPeriod"/>
            </a:pPr>
            <a:r>
              <a:rPr lang="nl-NL" b="1" dirty="0" err="1">
                <a:solidFill>
                  <a:srgbClr val="1F497D"/>
                </a:solidFill>
              </a:rPr>
              <a:t>Chinoise</a:t>
            </a:r>
            <a:r>
              <a:rPr lang="nl-NL" b="1" dirty="0">
                <a:solidFill>
                  <a:srgbClr val="1F497D"/>
                </a:solidFill>
              </a:rPr>
              <a:t>    </a:t>
            </a:r>
          </a:p>
          <a:p>
            <a:pPr>
              <a:buAutoNum type="arabicPeriod"/>
            </a:pPr>
            <a:r>
              <a:rPr lang="nl-NL" b="1" dirty="0" err="1">
                <a:solidFill>
                  <a:srgbClr val="1F497D"/>
                </a:solidFill>
              </a:rPr>
              <a:t>Brunoise</a:t>
            </a:r>
            <a:endParaRPr lang="nl-NL" b="1" dirty="0">
              <a:solidFill>
                <a:srgbClr val="1F497D"/>
              </a:solidFill>
            </a:endParaRPr>
          </a:p>
          <a:p>
            <a:pPr>
              <a:buAutoNum type="arabicPeriod"/>
            </a:pPr>
            <a:r>
              <a:rPr lang="nl-NL" b="1" dirty="0" err="1">
                <a:solidFill>
                  <a:srgbClr val="1F497D"/>
                </a:solidFill>
              </a:rPr>
              <a:t>Jullienne</a:t>
            </a:r>
            <a:endParaRPr lang="nl-NL" b="1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1F497D"/>
                </a:solidFill>
              </a:rPr>
              <a:t>Enkele instructiefilmpjes:</a:t>
            </a:r>
          </a:p>
          <a:p>
            <a:r>
              <a:rPr lang="nl-NL" b="1" dirty="0">
                <a:solidFill>
                  <a:srgbClr val="1F497D"/>
                </a:solidFill>
                <a:hlinkClick r:id="rId2" action="ppaction://hlinkpres?slideindex=1&amp;slidetitle="/>
              </a:rPr>
              <a:t>snijgereedschap</a:t>
            </a:r>
            <a:endParaRPr lang="nl-NL" b="1" dirty="0">
              <a:solidFill>
                <a:srgbClr val="1F497D"/>
              </a:solidFill>
            </a:endParaRPr>
          </a:p>
          <a:p>
            <a:r>
              <a:rPr lang="nl-NL" dirty="0">
                <a:hlinkClick r:id="rId2" action="ppaction://hlinkpres?slideindex=1&amp;slidetitle="/>
              </a:rPr>
              <a:t>ui snipperen</a:t>
            </a:r>
            <a:endParaRPr lang="nl-NL" dirty="0"/>
          </a:p>
          <a:p>
            <a:r>
              <a:rPr lang="nl-NL" dirty="0" err="1">
                <a:hlinkClick r:id="rId2" action="ppaction://hlinkpres?slideindex=1&amp;slidetitle="/>
              </a:rPr>
              <a:t>Jullienne</a:t>
            </a:r>
            <a:endParaRPr lang="nl-NL" dirty="0"/>
          </a:p>
          <a:p>
            <a:r>
              <a:rPr lang="nl-NL" dirty="0" err="1">
                <a:hlinkClick r:id="rId2" action="ppaction://hlinkpres?slideindex=1&amp;slidetitle="/>
              </a:rPr>
              <a:t>brunoise</a:t>
            </a:r>
            <a:endParaRPr lang="nl-NL" dirty="0"/>
          </a:p>
        </p:txBody>
      </p:sp>
      <p:pic>
        <p:nvPicPr>
          <p:cNvPr id="4" name="Picture 2" descr="Afbeeldingsresultaat voor snijtechniek">
            <a:extLst>
              <a:ext uri="{FF2B5EF4-FFF2-40B4-BE49-F238E27FC236}">
                <a16:creationId xmlns:a16="http://schemas.microsoft.com/office/drawing/2014/main" id="{131B4CB6-D83C-4F37-ADF9-15A5183BF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5499" r="5949" b="2969"/>
          <a:stretch/>
        </p:blipFill>
        <p:spPr bwMode="auto">
          <a:xfrm>
            <a:off x="6420939" y="1579953"/>
            <a:ext cx="5411706" cy="39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439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3BC2A-2F00-46E0-BD25-F21715DE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Tijdens </a:t>
            </a:r>
            <a:r>
              <a:rPr lang="nl-NL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opdracht !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31BF35-1ED2-45A8-B2D6-40133E84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5034"/>
            <a:ext cx="10515600" cy="5251930"/>
          </a:xfrm>
        </p:spPr>
        <p:txBody>
          <a:bodyPr/>
          <a:lstStyle/>
          <a:p>
            <a:pPr lvl="1">
              <a:buAutoNum type="arabicPeriod"/>
            </a:pPr>
            <a:r>
              <a:rPr lang="nl-NL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Kleding schoonhouden, handen schoonhouden, </a:t>
            </a:r>
            <a:r>
              <a:rPr lang="nl-NL" sz="16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haren in </a:t>
            </a:r>
            <a:r>
              <a:rPr lang="nl-NL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staart, sieraden verwijderen, geen </a:t>
            </a:r>
          </a:p>
          <a:p>
            <a:pPr marL="457200" lvl="1" indent="0">
              <a:buNone/>
            </a:pPr>
            <a:r>
              <a:rPr lang="nl-NL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kauwgom</a:t>
            </a:r>
          </a:p>
          <a:p>
            <a:pPr lvl="1">
              <a:buAutoNum type="arabicPeriod"/>
            </a:pPr>
            <a:r>
              <a:rPr lang="nl-NL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Alle ingrediënten eerst klaarzetten!</a:t>
            </a:r>
          </a:p>
          <a:p>
            <a:pPr lvl="1">
              <a:buAutoNum type="arabicPeriod"/>
            </a:pPr>
            <a:r>
              <a:rPr lang="nl-NL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Gebruik juiste hoeveelheden ingrediënten</a:t>
            </a:r>
          </a:p>
          <a:p>
            <a:pPr lvl="1">
              <a:buAutoNum type="arabicPeriod"/>
            </a:pPr>
            <a:r>
              <a:rPr lang="nl-NL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Was groenten en fruit altijd eerst!</a:t>
            </a:r>
          </a:p>
          <a:p>
            <a:pPr lvl="1">
              <a:buAutoNum type="arabicPeriod"/>
            </a:pPr>
            <a:r>
              <a:rPr lang="nl-NL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Gebruik voor elk product de juiste en schone snijplank</a:t>
            </a:r>
          </a:p>
          <a:p>
            <a:pPr lvl="1">
              <a:buAutoNum type="arabicPeriod"/>
            </a:pPr>
            <a:r>
              <a:rPr lang="nl-NL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Ruim tussendoor je werkplek op</a:t>
            </a:r>
          </a:p>
          <a:p>
            <a:pPr lvl="1">
              <a:buAutoNum type="arabicPeriod"/>
            </a:pPr>
            <a:r>
              <a:rPr lang="nl-NL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Werk veilig met gereedschap en machines</a:t>
            </a:r>
          </a:p>
          <a:p>
            <a:pPr lvl="1">
              <a:buAutoNum type="arabicPeriod"/>
            </a:pPr>
            <a:r>
              <a:rPr lang="nl-NL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Verspil geen gas, water of elektriciteit</a:t>
            </a:r>
          </a:p>
          <a:p>
            <a:pPr lvl="1">
              <a:buAutoNum type="arabicPeriod"/>
            </a:pPr>
            <a:r>
              <a:rPr lang="nl-NL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Sta niet te niksen &gt; ruim tussendoor op</a:t>
            </a:r>
          </a:p>
          <a:p>
            <a:pPr lvl="1">
              <a:buAutoNum type="arabicPeriod"/>
            </a:pPr>
            <a:r>
              <a:rPr lang="nl-NL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Dek producten af in de koeling</a:t>
            </a:r>
          </a:p>
          <a:p>
            <a:pPr lvl="1">
              <a:buAutoNum type="arabicPeriod"/>
            </a:pPr>
            <a:r>
              <a:rPr lang="nl-NL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schone borden of houd borden schoon</a:t>
            </a:r>
          </a:p>
          <a:p>
            <a:pPr lvl="1">
              <a:buAutoNum type="arabicPeriod"/>
            </a:pPr>
            <a:r>
              <a:rPr lang="nl-NL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 stap voor stap door het recept</a:t>
            </a:r>
          </a:p>
          <a:p>
            <a:pPr lvl="1">
              <a:buAutoNum type="arabicPeriod"/>
            </a:pPr>
            <a:r>
              <a:rPr lang="nl-NL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de juiste reinigingsmiddelen</a:t>
            </a:r>
          </a:p>
          <a:p>
            <a:pPr lvl="1">
              <a:buAutoNum type="arabicPeriod"/>
            </a:pPr>
            <a:r>
              <a:rPr lang="nl-NL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keukentextiel juist</a:t>
            </a:r>
          </a:p>
          <a:p>
            <a:pPr lvl="1">
              <a:buAutoNum type="arabicPeriod"/>
            </a:pPr>
            <a:r>
              <a:rPr lang="nl-NL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op de juiste manier af &gt; het meest vuile eerst</a:t>
            </a:r>
          </a:p>
          <a:p>
            <a:pPr lvl="1">
              <a:buAutoNum type="arabicPeriod"/>
            </a:pPr>
            <a:r>
              <a:rPr lang="nl-NL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Ruim alles netjes op de juiste plek op!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40925F2-98B6-46B0-B061-C693F893B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473" y="2971880"/>
            <a:ext cx="3950327" cy="203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60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4CC1A-C058-814E-ADA0-5AF75DC4E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4816" y="335903"/>
            <a:ext cx="5847184" cy="804536"/>
          </a:xfrm>
        </p:spPr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085685-099E-C248-923A-4807A5045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4816" y="1244009"/>
            <a:ext cx="5847184" cy="5278088"/>
          </a:xfrm>
        </p:spPr>
        <p:txBody>
          <a:bodyPr>
            <a:normAutofit lnSpcReduction="10000"/>
          </a:bodyPr>
          <a:lstStyle/>
          <a:p>
            <a:endParaRPr lang="nl-NL" sz="2400" b="1" dirty="0">
              <a:solidFill>
                <a:srgbClr val="1F497D"/>
              </a:solidFill>
            </a:endParaRPr>
          </a:p>
          <a:p>
            <a:r>
              <a:rPr lang="nl-NL" sz="2400" b="1" dirty="0">
                <a:solidFill>
                  <a:srgbClr val="1F497D"/>
                </a:solidFill>
              </a:rPr>
              <a:t>Schoon en Hygiënisch werken: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rgbClr val="1F497D"/>
                </a:solidFill>
              </a:rPr>
              <a:t>Schoonmaken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rgbClr val="1F497D"/>
                </a:solidFill>
              </a:rPr>
              <a:t>Veiligheid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rgbClr val="1F497D"/>
                </a:solidFill>
              </a:rPr>
              <a:t>Soorten hygiëne</a:t>
            </a:r>
          </a:p>
          <a:p>
            <a:endParaRPr lang="nl-NL" sz="2400" b="1" dirty="0">
              <a:solidFill>
                <a:srgbClr val="1F497D"/>
              </a:solidFill>
            </a:endParaRPr>
          </a:p>
          <a:p>
            <a:r>
              <a:rPr lang="nl-NL" sz="2400" b="1" dirty="0">
                <a:solidFill>
                  <a:srgbClr val="1F497D"/>
                </a:solidFill>
              </a:rPr>
              <a:t>Voedselbereiding: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rgbClr val="1F497D"/>
                </a:solidFill>
              </a:rPr>
              <a:t>Mise en </a:t>
            </a:r>
            <a:r>
              <a:rPr lang="nl-NL" sz="2400" dirty="0" err="1">
                <a:solidFill>
                  <a:srgbClr val="1F497D"/>
                </a:solidFill>
              </a:rPr>
              <a:t>Place</a:t>
            </a:r>
            <a:endParaRPr lang="nl-NL" sz="2400" dirty="0">
              <a:solidFill>
                <a:srgbClr val="1F497D"/>
              </a:solidFill>
            </a:endParaRPr>
          </a:p>
          <a:p>
            <a:pPr>
              <a:buFontTx/>
              <a:buChar char="-"/>
            </a:pPr>
            <a:r>
              <a:rPr lang="nl-NL" sz="2400" dirty="0">
                <a:solidFill>
                  <a:srgbClr val="1F497D"/>
                </a:solidFill>
              </a:rPr>
              <a:t>Voeding bewaren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rgbClr val="1F497D"/>
                </a:solidFill>
              </a:rPr>
              <a:t>Keurmerken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rgbClr val="1F497D"/>
                </a:solidFill>
              </a:rPr>
              <a:t>Bereidingstechnieken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rgbClr val="1F497D"/>
                </a:solidFill>
              </a:rPr>
              <a:t>Basis-kooktechnieken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4850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68A05-2A93-7B48-BD70-D8CC0957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Schoonmaken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845FCB-B718-CB4E-88A0-2C145C2CC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1F497D"/>
                </a:solidFill>
              </a:rPr>
              <a:t>Kies het juiste schoonmaakmiddel:</a:t>
            </a:r>
          </a:p>
          <a:p>
            <a:pPr>
              <a:buFontTx/>
              <a:buChar char="-"/>
            </a:pPr>
            <a:r>
              <a:rPr lang="nl-NL" u="sng" dirty="0">
                <a:solidFill>
                  <a:srgbClr val="1F497D"/>
                </a:solidFill>
              </a:rPr>
              <a:t>Reinigingsmiddel	</a:t>
            </a:r>
          </a:p>
          <a:p>
            <a:pPr marL="0" indent="0">
              <a:buNone/>
            </a:pPr>
            <a:r>
              <a:rPr lang="nl-NL" dirty="0">
                <a:solidFill>
                  <a:srgbClr val="1F497D"/>
                </a:solidFill>
              </a:rPr>
              <a:t>Verwijderen van zichtbaar vuil</a:t>
            </a:r>
          </a:p>
          <a:p>
            <a:pPr>
              <a:buFontTx/>
              <a:buChar char="-"/>
            </a:pPr>
            <a:r>
              <a:rPr lang="nl-NL" u="sng" dirty="0">
                <a:solidFill>
                  <a:srgbClr val="1F497D"/>
                </a:solidFill>
              </a:rPr>
              <a:t>Desinfecteermiddel</a:t>
            </a:r>
          </a:p>
          <a:p>
            <a:pPr marL="0" indent="0">
              <a:buNone/>
            </a:pPr>
            <a:r>
              <a:rPr lang="nl-NL" dirty="0">
                <a:solidFill>
                  <a:srgbClr val="1F497D"/>
                </a:solidFill>
              </a:rPr>
              <a:t>Verwijderen van onzichtbaar vuil</a:t>
            </a:r>
          </a:p>
          <a:p>
            <a:pPr>
              <a:buFontTx/>
              <a:buChar char="-"/>
            </a:pPr>
            <a:r>
              <a:rPr lang="nl-NL" u="sng" dirty="0">
                <a:solidFill>
                  <a:srgbClr val="1F497D"/>
                </a:solidFill>
              </a:rPr>
              <a:t>Onderhoudsmiddel</a:t>
            </a:r>
          </a:p>
          <a:p>
            <a:pPr marL="0" indent="0">
              <a:buNone/>
            </a:pPr>
            <a:r>
              <a:rPr lang="nl-NL" dirty="0">
                <a:solidFill>
                  <a:srgbClr val="1F497D"/>
                </a:solidFill>
              </a:rPr>
              <a:t>Voorwerpen  beschermen</a:t>
            </a:r>
          </a:p>
          <a:p>
            <a:pPr marL="0" indent="0">
              <a:buNone/>
            </a:pPr>
            <a:endParaRPr lang="nl-NL" dirty="0">
              <a:solidFill>
                <a:srgbClr val="1F497D"/>
              </a:solidFill>
            </a:endParaRP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E87DC1-43AB-4253-B706-BF3997BDC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27312"/>
            <a:ext cx="2143125" cy="21431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11FE202-3A9E-4907-9475-5FC296FE2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302" y="2675850"/>
            <a:ext cx="2466975" cy="18478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70E18A8-396A-4C39-9358-813097B8F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316" y="4094125"/>
            <a:ext cx="2599660" cy="216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26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1F305-0643-2D44-98DA-8C9D62CC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Schoonmaken (2)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F35E84-0DFC-6641-AF6F-DBBA7E90C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1F497D"/>
                </a:solidFill>
              </a:rPr>
              <a:t>Lees op de verpakking altijd hoe en waarvoor je het schoonmaakmiddel kunt gebruiken!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Gebruiksaanwijzing                    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Kies middel bij het type vuil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Juiste dosering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Nooit mengen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Ventileer de ruimte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Gebruik milieuvriendelijke producten</a:t>
            </a:r>
          </a:p>
          <a:p>
            <a:endParaRPr lang="nl-NL" dirty="0"/>
          </a:p>
        </p:txBody>
      </p:sp>
      <p:pic>
        <p:nvPicPr>
          <p:cNvPr id="4" name="Picture 2" descr="Afbeeldingsresultaten voor etiketten schoonmaakmiddelen">
            <a:extLst>
              <a:ext uri="{FF2B5EF4-FFF2-40B4-BE49-F238E27FC236}">
                <a16:creationId xmlns:a16="http://schemas.microsoft.com/office/drawing/2014/main" id="{5FA3832D-4B88-4739-9F6D-D82B4A6C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98" y="2095257"/>
            <a:ext cx="3891313" cy="33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466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6274C-1E90-4C4B-AC8F-7FF50F4F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Schoonmaken (3): veiligheid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96F59-33F2-5C46-8D92-581BD4EEA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Vooraf etiket lezen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Schoonmaakmiddelen buiten bereik van kinderen bewaren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Direct opruimen na gebruik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Fles goed sluiten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Bewaar producten in de originele verpakking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1F497D"/>
                </a:solidFill>
              </a:rPr>
              <a:t>Verwijder geen etiketten van het product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500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0633F-5602-4671-A1D5-A4CD786FC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Soorten hygiëne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4A2BB1-B4BB-4252-8AFB-BEED32B7F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9498"/>
            <a:ext cx="10515600" cy="5087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1F497D"/>
                </a:solidFill>
              </a:rPr>
              <a:t>Hygiëne = alle handelingen en manieren die ervoor zorgen dat mensen gezond blijven door bacteriën en virussen uit de buurt te houden. </a:t>
            </a:r>
          </a:p>
          <a:p>
            <a:pPr marL="0" indent="0">
              <a:buNone/>
            </a:pPr>
            <a:r>
              <a:rPr lang="nl-NL" u="sng" dirty="0">
                <a:solidFill>
                  <a:srgbClr val="1F497D"/>
                </a:solidFill>
              </a:rPr>
              <a:t>- Persoonlijke hygiëne:</a:t>
            </a:r>
          </a:p>
          <a:p>
            <a:pPr marL="0" indent="0">
              <a:buNone/>
            </a:pPr>
            <a:r>
              <a:rPr lang="nl-NL" dirty="0">
                <a:solidFill>
                  <a:srgbClr val="1F497D"/>
                </a:solidFill>
              </a:rPr>
              <a:t>Heeft te maken met de verzorging van je lichaam en uiterlijk. </a:t>
            </a:r>
          </a:p>
          <a:p>
            <a:pPr>
              <a:buFontTx/>
              <a:buChar char="-"/>
            </a:pPr>
            <a:r>
              <a:rPr lang="nl-NL" u="sng" dirty="0">
                <a:solidFill>
                  <a:srgbClr val="1F497D"/>
                </a:solidFill>
              </a:rPr>
              <a:t>Levensmiddelen hygiëne:</a:t>
            </a:r>
          </a:p>
          <a:p>
            <a:pPr marL="0" indent="0">
              <a:buNone/>
            </a:pPr>
            <a:r>
              <a:rPr lang="nl-NL" dirty="0">
                <a:solidFill>
                  <a:srgbClr val="1F497D"/>
                </a:solidFill>
              </a:rPr>
              <a:t>De manier van werken die moet voorkomen dat eten besmet raakt.</a:t>
            </a:r>
          </a:p>
          <a:p>
            <a:pPr>
              <a:buFontTx/>
              <a:buChar char="-"/>
            </a:pPr>
            <a:r>
              <a:rPr lang="nl-NL" u="sng" dirty="0">
                <a:solidFill>
                  <a:srgbClr val="1F497D"/>
                </a:solidFill>
              </a:rPr>
              <a:t>Bedrijfshygiëne:</a:t>
            </a:r>
          </a:p>
          <a:p>
            <a:pPr marL="0" indent="0">
              <a:buNone/>
            </a:pPr>
            <a:r>
              <a:rPr lang="nl-NL" dirty="0">
                <a:solidFill>
                  <a:srgbClr val="1F497D"/>
                </a:solidFill>
              </a:rPr>
              <a:t>Het schoonhouden en opruimen van werkplek, werkruimte en materialen</a:t>
            </a:r>
            <a:endParaRPr lang="nl-NL" sz="3200" dirty="0">
              <a:solidFill>
                <a:srgbClr val="1F497D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2611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F39565-DDAF-4C81-8788-98649E8B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Persoonlijke hygiëne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D97F9A-EB85-4D3A-9D5C-7FCF91B54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9498"/>
            <a:ext cx="10515600" cy="5087465"/>
          </a:xfrm>
        </p:spPr>
        <p:txBody>
          <a:bodyPr/>
          <a:lstStyle/>
          <a:p>
            <a:pPr>
              <a:buFontTx/>
              <a:buChar char="-"/>
            </a:pPr>
            <a:r>
              <a:rPr lang="nl-NL" b="1" dirty="0">
                <a:solidFill>
                  <a:srgbClr val="1F497D"/>
                </a:solidFill>
              </a:rPr>
              <a:t>Schone werkkleding &gt; geen buitenkleding</a:t>
            </a:r>
          </a:p>
          <a:p>
            <a:pPr>
              <a:buFontTx/>
              <a:buChar char="-"/>
            </a:pPr>
            <a:r>
              <a:rPr lang="nl-NL" b="1" dirty="0">
                <a:solidFill>
                  <a:srgbClr val="1F497D"/>
                </a:solidFill>
              </a:rPr>
              <a:t>Schone schoenen &gt; geen buitenschoenen</a:t>
            </a:r>
          </a:p>
          <a:p>
            <a:pPr>
              <a:buFontTx/>
              <a:buChar char="-"/>
            </a:pPr>
            <a:r>
              <a:rPr lang="nl-NL" b="1" dirty="0">
                <a:solidFill>
                  <a:srgbClr val="1F497D"/>
                </a:solidFill>
              </a:rPr>
              <a:t>Handen wassen &gt; voor het werken en nadat je terugkomt in de bedrijfsruimte als je deze verlaten hebt. </a:t>
            </a:r>
          </a:p>
          <a:p>
            <a:pPr>
              <a:buFontTx/>
              <a:buChar char="-"/>
            </a:pPr>
            <a:r>
              <a:rPr lang="nl-NL" b="1" dirty="0">
                <a:solidFill>
                  <a:srgbClr val="1F497D"/>
                </a:solidFill>
              </a:rPr>
              <a:t>Wonden afdekken</a:t>
            </a:r>
          </a:p>
          <a:p>
            <a:pPr>
              <a:buFontTx/>
              <a:buChar char="-"/>
            </a:pPr>
            <a:r>
              <a:rPr lang="nl-NL" b="1" dirty="0">
                <a:solidFill>
                  <a:srgbClr val="1F497D"/>
                </a:solidFill>
              </a:rPr>
              <a:t>Ziek? &gt; niet werken of melden</a:t>
            </a:r>
          </a:p>
          <a:p>
            <a:pPr>
              <a:buFontTx/>
              <a:buChar char="-"/>
            </a:pPr>
            <a:r>
              <a:rPr lang="nl-NL" b="1" dirty="0">
                <a:solidFill>
                  <a:srgbClr val="1F497D"/>
                </a:solidFill>
              </a:rPr>
              <a:t>Gerechten proeven &gt; eenmalig met dezelfde lepel</a:t>
            </a:r>
          </a:p>
          <a:p>
            <a:pPr>
              <a:buFontTx/>
              <a:buChar char="-"/>
            </a:pPr>
            <a:r>
              <a:rPr lang="nl-NL" b="1" dirty="0">
                <a:solidFill>
                  <a:srgbClr val="1F497D"/>
                </a:solidFill>
              </a:rPr>
              <a:t>Haren bedekken met pet of haarnetje</a:t>
            </a:r>
          </a:p>
          <a:p>
            <a:pPr>
              <a:buFontTx/>
              <a:buChar char="-"/>
            </a:pPr>
            <a:r>
              <a:rPr lang="nl-NL" b="1" dirty="0">
                <a:solidFill>
                  <a:srgbClr val="1F497D"/>
                </a:solidFill>
              </a:rPr>
              <a:t>Aanraken van rauw vlees/vis? &gt; handen wassen!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3C3EDD-2B2C-4141-88AF-E0C051D60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299" y="2798134"/>
            <a:ext cx="3540051" cy="35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25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BAE24-2716-4394-818F-52952AB2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Levensmiddelen hygiëne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1D3CFF-DA4D-40D8-A580-6242C2544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460"/>
            <a:ext cx="10515600" cy="5177503"/>
          </a:xfrm>
        </p:spPr>
        <p:txBody>
          <a:bodyPr/>
          <a:lstStyle/>
          <a:p>
            <a:pPr>
              <a:buFontTx/>
              <a:buChar char="-"/>
            </a:pPr>
            <a:r>
              <a:rPr lang="nl-NL" b="1" dirty="0">
                <a:solidFill>
                  <a:srgbClr val="1F497D"/>
                </a:solidFill>
              </a:rPr>
              <a:t>Juiste snijplanken gebruiken</a:t>
            </a:r>
          </a:p>
          <a:p>
            <a:pPr marL="0" indent="0">
              <a:buNone/>
            </a:pPr>
            <a:endParaRPr lang="nl-NL" b="1" dirty="0">
              <a:solidFill>
                <a:srgbClr val="1F497D"/>
              </a:solidFill>
            </a:endParaRPr>
          </a:p>
          <a:p>
            <a:pPr>
              <a:buFontTx/>
              <a:buChar char="-"/>
            </a:pPr>
            <a:r>
              <a:rPr lang="nl-NL" b="1" dirty="0">
                <a:solidFill>
                  <a:srgbClr val="1F497D"/>
                </a:solidFill>
              </a:rPr>
              <a:t>Producten uit de vriezer laten ontdooien op een bord</a:t>
            </a:r>
          </a:p>
          <a:p>
            <a:pPr>
              <a:buFontTx/>
              <a:buChar char="-"/>
            </a:pPr>
            <a:endParaRPr lang="nl-NL" b="1" dirty="0">
              <a:solidFill>
                <a:srgbClr val="1F497D"/>
              </a:solidFill>
            </a:endParaRPr>
          </a:p>
          <a:p>
            <a:pPr>
              <a:buFontTx/>
              <a:buChar char="-"/>
            </a:pPr>
            <a:r>
              <a:rPr lang="nl-NL" b="1" dirty="0">
                <a:solidFill>
                  <a:srgbClr val="1F497D"/>
                </a:solidFill>
              </a:rPr>
              <a:t>Plaats een sticker met datum op lang houdbare voedingsmiddelen</a:t>
            </a:r>
          </a:p>
          <a:p>
            <a:pPr>
              <a:buFontTx/>
              <a:buChar char="-"/>
            </a:pPr>
            <a:endParaRPr lang="nl-NL" b="1" dirty="0">
              <a:solidFill>
                <a:srgbClr val="1F497D"/>
              </a:solidFill>
            </a:endParaRPr>
          </a:p>
          <a:p>
            <a:pPr>
              <a:buFontTx/>
              <a:buChar char="-"/>
            </a:pPr>
            <a:r>
              <a:rPr lang="nl-NL" b="1" dirty="0">
                <a:solidFill>
                  <a:srgbClr val="1F497D"/>
                </a:solidFill>
              </a:rPr>
              <a:t>Melk- en vleesproducten gescheiden houden in de koeling</a:t>
            </a:r>
          </a:p>
          <a:p>
            <a:pPr>
              <a:buFontTx/>
              <a:buChar char="-"/>
            </a:pPr>
            <a:endParaRPr lang="nl-NL" b="1" dirty="0">
              <a:solidFill>
                <a:srgbClr val="1F497D"/>
              </a:solidFill>
            </a:endParaRPr>
          </a:p>
          <a:p>
            <a:pPr>
              <a:buFontTx/>
              <a:buChar char="-"/>
            </a:pPr>
            <a:r>
              <a:rPr lang="nl-NL" b="1" dirty="0">
                <a:solidFill>
                  <a:srgbClr val="1F497D"/>
                </a:solidFill>
              </a:rPr>
              <a:t>Etenswaren altijd afdekken in koeling of vriezer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405597-9866-49DA-BEFA-85E61662F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046" y="371541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56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8994E-3C9E-442B-88AE-B0B22F27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266507" cy="474846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3600" dirty="0"/>
              <a:t>Snijplanken: kleuren + betekenis</a:t>
            </a:r>
          </a:p>
        </p:txBody>
      </p:sp>
      <p:pic>
        <p:nvPicPr>
          <p:cNvPr id="4" name="Picture 2" descr="29PB41-40 cm. Profboard professionele snijplank.">
            <a:extLst>
              <a:ext uri="{FF2B5EF4-FFF2-40B4-BE49-F238E27FC236}">
                <a16:creationId xmlns:a16="http://schemas.microsoft.com/office/drawing/2014/main" id="{272BF028-F0F4-41E6-B25F-F51EEF93B3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07" y="0"/>
            <a:ext cx="6788889" cy="641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030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6964C3B9128949AC565311ED097FF8" ma:contentTypeVersion="8" ma:contentTypeDescription="Een nieuw document maken." ma:contentTypeScope="" ma:versionID="ed8904301edc049e6cfb1939327edf68">
  <xsd:schema xmlns:xsd="http://www.w3.org/2001/XMLSchema" xmlns:xs="http://www.w3.org/2001/XMLSchema" xmlns:p="http://schemas.microsoft.com/office/2006/metadata/properties" xmlns:ns2="cc66e6d0-33db-4cea-a4d8-505afc8fdf80" targetNamespace="http://schemas.microsoft.com/office/2006/metadata/properties" ma:root="true" ma:fieldsID="9a19ccc109650a4ec143ec9961f54572" ns2:_="">
    <xsd:import namespace="cc66e6d0-33db-4cea-a4d8-505afc8fdf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6e6d0-33db-4cea-a4d8-505afc8fdf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89EE47-8A69-4131-A6BD-0B24D008B7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66e6d0-33db-4cea-a4d8-505afc8fdf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596863-F539-4727-8B70-87126F18872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D498231-235C-40CB-BB09-838EEC265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890</Words>
  <Application>Microsoft Office PowerPoint</Application>
  <PresentationFormat>Breedbeeld</PresentationFormat>
  <Paragraphs>155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Tahoma</vt:lpstr>
      <vt:lpstr>Kantoorthema</vt:lpstr>
      <vt:lpstr>Dienstverlening en Producten</vt:lpstr>
      <vt:lpstr>Inhoud</vt:lpstr>
      <vt:lpstr>Schoonmaken</vt:lpstr>
      <vt:lpstr>Schoonmaken (2)</vt:lpstr>
      <vt:lpstr>Schoonmaken (3): veiligheid</vt:lpstr>
      <vt:lpstr>Soorten hygiëne </vt:lpstr>
      <vt:lpstr>Persoonlijke hygiëne </vt:lpstr>
      <vt:lpstr>Levensmiddelen hygiëne</vt:lpstr>
      <vt:lpstr>          Snijplanken: kleuren + betekenis</vt:lpstr>
      <vt:lpstr>Bedrijfshygiëne </vt:lpstr>
      <vt:lpstr>Voedselbereiding!</vt:lpstr>
      <vt:lpstr>Mise en Place</vt:lpstr>
      <vt:lpstr>Voeding bewaren</vt:lpstr>
      <vt:lpstr>Voeding bewaren (2)</vt:lpstr>
      <vt:lpstr>Voeding bewaren (3)</vt:lpstr>
      <vt:lpstr>Bereidingstechnieken</vt:lpstr>
      <vt:lpstr>Snij-technieken (reeds behandeld in periode 1</vt:lpstr>
      <vt:lpstr>Tijdens de opdracht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Jorgen Bijsterveld</dc:creator>
  <cp:lastModifiedBy>Versleijen, Ans</cp:lastModifiedBy>
  <cp:revision>75</cp:revision>
  <dcterms:created xsi:type="dcterms:W3CDTF">2019-05-07T10:08:48Z</dcterms:created>
  <dcterms:modified xsi:type="dcterms:W3CDTF">2022-01-13T14:13:49Z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0x0101006C6964C3B9128949AC565311ED097FF8</vt:lpwstr>
  </property>
</Properties>
</file>